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95" r:id="rId2"/>
    <p:sldId id="257" r:id="rId3"/>
    <p:sldId id="258" r:id="rId4"/>
    <p:sldId id="296" r:id="rId5"/>
    <p:sldId id="297" r:id="rId6"/>
    <p:sldId id="298" r:id="rId7"/>
    <p:sldId id="299" r:id="rId8"/>
    <p:sldId id="300" r:id="rId9"/>
    <p:sldId id="301" r:id="rId10"/>
  </p:sldIdLst>
  <p:sldSz cx="9144000" cy="6858000" type="screen4x3"/>
  <p:notesSz cx="6794500" cy="9921875"/>
  <p:defaultTextStyle>
    <a:defPPr>
      <a:defRPr lang="sk-SK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056" autoAdjust="0"/>
  </p:normalViewPr>
  <p:slideViewPr>
    <p:cSldViewPr>
      <p:cViewPr>
        <p:scale>
          <a:sx n="48" d="100"/>
          <a:sy n="48" d="100"/>
        </p:scale>
        <p:origin x="-540" y="-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k-SK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340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100" y="942340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7CDBF8-DF6B-4DCE-9EC2-C7B04A1A44D1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5726037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5437AB-4A4F-48E9-A4FB-22E3962C2B02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00448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F899F1-C7D2-419A-B3E7-295E8E489271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821098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B9D882-0A67-4F45-8CD5-C170AE01D842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614192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0C93D2-0F27-47EB-A6B8-0FDB0D9CF73F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28854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9230B-A4E2-4648-8450-024A16B76EC2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08231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9680BA-6E82-49F4-885E-5E2302761A8D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488215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691F98-5CA4-4F69-8DAE-1B58E3F787D4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75847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07AF12-59D1-4225-B05F-48FDF6E99E19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86884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F6A0F2-4277-4B9A-8AA5-9953A8E7F3A9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41184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9CD022-FB13-440F-A0E5-F1467F42156A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076380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FBD89B-11D1-426A-BF72-B0C7AB3C4D61}" type="slidenum">
              <a:rPr lang="sk-SK"/>
              <a:pPr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29183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smtClean="0"/>
              <a:t>Klepnutím lze upravit styly předlohy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Třetí úroveň</a:t>
            </a:r>
          </a:p>
          <a:p>
            <a:pPr lvl="3"/>
            <a:r>
              <a:rPr lang="sk-SK" smtClean="0"/>
              <a:t>Čtvrtá úroveň</a:t>
            </a:r>
          </a:p>
          <a:p>
            <a:pPr lvl="4"/>
            <a:r>
              <a:rPr lang="sk-SK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sk-SK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k-SK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E8A52B4-3DF1-448E-88AE-44A024BB1B6A}" type="slidenum">
              <a:rPr lang="sk-SK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539552" y="2967335"/>
            <a:ext cx="8741430" cy="1754326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k-SK" sz="5400" b="1" cap="none" spc="0" dirty="0" smtClean="0">
                <a:ln w="31550" cmpd="sng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EXPONENCIÁLNE FUNKCIE</a:t>
            </a:r>
            <a:endParaRPr lang="sk-SK" sz="5400" b="1" cap="none" spc="0" dirty="0">
              <a:ln w="31550" cmpd="sng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81969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definícia</a:t>
            </a:r>
            <a:endParaRPr lang="sk-SK" dirty="0">
              <a:latin typeface="Batang" pitchFamily="18" charset="-127"/>
              <a:ea typeface="Batang" pitchFamily="18" charset="-127"/>
              <a:cs typeface="Calibri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sk-SK" sz="4400" b="1" cap="small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Exponenciálna funkcia</a:t>
            </a:r>
            <a:r>
              <a:rPr lang="sk-SK" sz="44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k-SK" sz="4400" dirty="0" smtClean="0">
                <a:latin typeface="Calibri" pitchFamily="34" charset="0"/>
                <a:cs typeface="Calibri" pitchFamily="34" charset="0"/>
              </a:rPr>
              <a:t>je každá funkcia určená predpisom</a:t>
            </a:r>
            <a:endParaRPr lang="sk-SK" sz="2000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None/>
            </a:pPr>
            <a:endParaRPr lang="sk-SK" sz="2000" dirty="0">
              <a:latin typeface="Calibri" pitchFamily="34" charset="0"/>
              <a:cs typeface="Calibri" pitchFamily="34" charset="0"/>
            </a:endParaRPr>
          </a:p>
          <a:p>
            <a:pPr algn="ctr">
              <a:buFontTx/>
              <a:buNone/>
            </a:pPr>
            <a:r>
              <a:rPr lang="sk-SK" sz="4400" b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sk-SK" sz="4400" b="1" i="1" dirty="0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sk-SK" sz="44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: </a:t>
            </a:r>
            <a:r>
              <a:rPr lang="sk-SK" sz="4400" b="1" i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y</a:t>
            </a:r>
            <a:r>
              <a:rPr lang="sk-SK" sz="4400" b="1" dirty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 = </a:t>
            </a:r>
            <a:r>
              <a:rPr lang="sk-SK" sz="4400" b="1" i="1" dirty="0" err="1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a</a:t>
            </a:r>
            <a:r>
              <a:rPr lang="sk-SK" sz="4400" b="1" i="1" baseline="30000" dirty="0" err="1" smtClean="0">
                <a:solidFill>
                  <a:schemeClr val="accent3">
                    <a:lumMod val="50000"/>
                  </a:schemeClr>
                </a:solidFill>
                <a:latin typeface="Calibri" pitchFamily="34" charset="0"/>
                <a:cs typeface="Calibri" pitchFamily="34" charset="0"/>
              </a:rPr>
              <a:t>x</a:t>
            </a:r>
            <a:r>
              <a:rPr lang="sk-SK" sz="4400" dirty="0" smtClean="0">
                <a:latin typeface="Calibri" pitchFamily="34" charset="0"/>
                <a:cs typeface="Calibri" pitchFamily="34" charset="0"/>
              </a:rPr>
              <a:t>,</a:t>
            </a:r>
          </a:p>
          <a:p>
            <a:pPr>
              <a:buFontTx/>
              <a:buNone/>
            </a:pPr>
            <a:endParaRPr lang="sk-SK" sz="2000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None/>
            </a:pPr>
            <a:r>
              <a:rPr lang="sk-SK" sz="4400" dirty="0" smtClean="0">
                <a:latin typeface="Calibri" pitchFamily="34" charset="0"/>
                <a:cs typeface="Calibri" pitchFamily="34" charset="0"/>
              </a:rPr>
              <a:t>kde </a:t>
            </a:r>
            <a:r>
              <a:rPr lang="sk-SK" sz="4400" i="1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sk-SK" sz="4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4400" dirty="0" smtClean="0">
                <a:latin typeface="Calibri" pitchFamily="34" charset="0"/>
                <a:cs typeface="Calibri" pitchFamily="34" charset="0"/>
              </a:rPr>
              <a:t>&gt; 0, </a:t>
            </a:r>
            <a:r>
              <a:rPr lang="en-US" sz="4400" i="1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en-US" sz="4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4400" dirty="0" smtClean="0">
                <a:latin typeface="Calibri"/>
                <a:cs typeface="Calibri"/>
              </a:rPr>
              <a:t>≠ 1.</a:t>
            </a:r>
            <a:endParaRPr lang="en-US" sz="4400" dirty="0">
              <a:solidFill>
                <a:schemeClr val="hlink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698079"/>
            <a:ext cx="819150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Batang" pitchFamily="18" charset="-127"/>
                <a:ea typeface="Batang" pitchFamily="18" charset="-127"/>
                <a:cs typeface="Calibri" pitchFamily="34" charset="0"/>
              </a:rPr>
              <a:t>g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raf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exponenci</a:t>
            </a:r>
            <a:r>
              <a:rPr lang="sk-SK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álnej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funkcie pre a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&gt; 1</a:t>
            </a:r>
            <a:endParaRPr lang="sk-SK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7001118" y="1700808"/>
            <a:ext cx="165618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sk-SK" sz="2400" dirty="0"/>
              <a:t> </a:t>
            </a:r>
            <a:r>
              <a:rPr lang="sk-SK" sz="2400" i="1" dirty="0" smtClean="0"/>
              <a:t>f</a:t>
            </a:r>
            <a:r>
              <a:rPr lang="sk-SK" sz="2400" dirty="0" smtClean="0"/>
              <a:t>: </a:t>
            </a:r>
            <a:r>
              <a:rPr lang="sk-SK" sz="2400" i="1" dirty="0" smtClean="0"/>
              <a:t>y</a:t>
            </a:r>
            <a:r>
              <a:rPr lang="sk-SK" sz="2400" dirty="0" smtClean="0"/>
              <a:t> = 2</a:t>
            </a:r>
            <a:r>
              <a:rPr lang="sk-SK" sz="2400" i="1" baseline="30000" dirty="0" smtClean="0"/>
              <a:t>x</a:t>
            </a:r>
            <a:endParaRPr lang="sk-SK" sz="2400" i="1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770087"/>
            <a:ext cx="819150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Batang" pitchFamily="18" charset="-127"/>
                <a:ea typeface="Batang" pitchFamily="18" charset="-127"/>
                <a:cs typeface="Calibri" pitchFamily="34" charset="0"/>
              </a:rPr>
              <a:t>g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raf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exponenci</a:t>
            </a:r>
            <a:r>
              <a:rPr lang="sk-SK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álnej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funkcie pre a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&gt; 1</a:t>
            </a:r>
            <a:endParaRPr lang="sk-SK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7001118" y="1700808"/>
            <a:ext cx="165618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sk-SK" sz="2400" dirty="0">
                <a:solidFill>
                  <a:srgbClr val="000000"/>
                </a:solidFill>
              </a:rPr>
              <a:t> </a:t>
            </a: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</a:t>
            </a:r>
            <a:r>
              <a:rPr lang="sk-SK" sz="2400" dirty="0" smtClean="0">
                <a:solidFill>
                  <a:srgbClr val="000000"/>
                </a:solidFill>
              </a:rPr>
              <a:t>2</a:t>
            </a:r>
            <a:r>
              <a:rPr lang="sk-SK" sz="2400" i="1" baseline="30000" dirty="0" smtClean="0">
                <a:solidFill>
                  <a:srgbClr val="000000"/>
                </a:solidFill>
              </a:rPr>
              <a:t>x</a:t>
            </a:r>
          </a:p>
          <a:p>
            <a:pPr algn="l">
              <a:spcBef>
                <a:spcPct val="50000"/>
              </a:spcBef>
            </a:pP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</a:t>
            </a:r>
            <a:r>
              <a:rPr lang="sk-SK" sz="2400" dirty="0" smtClean="0">
                <a:solidFill>
                  <a:srgbClr val="000000"/>
                </a:solidFill>
              </a:rPr>
              <a:t>3</a:t>
            </a:r>
            <a:r>
              <a:rPr lang="sk-SK" sz="2400" i="1" baseline="30000" dirty="0" smtClean="0">
                <a:solidFill>
                  <a:srgbClr val="000000"/>
                </a:solidFill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346457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770087"/>
            <a:ext cx="819150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Batang" pitchFamily="18" charset="-127"/>
                <a:ea typeface="Batang" pitchFamily="18" charset="-127"/>
                <a:cs typeface="Calibri" pitchFamily="34" charset="0"/>
              </a:rPr>
              <a:t>g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raf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exponenci</a:t>
            </a:r>
            <a:r>
              <a:rPr lang="sk-SK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álnej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funkcie pre a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&gt; 1</a:t>
            </a:r>
            <a:endParaRPr lang="sk-SK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7001118" y="1700808"/>
            <a:ext cx="165618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sk-SK" sz="2400" dirty="0">
                <a:solidFill>
                  <a:srgbClr val="000000"/>
                </a:solidFill>
              </a:rPr>
              <a:t> </a:t>
            </a: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</a:t>
            </a:r>
            <a:r>
              <a:rPr lang="sk-SK" sz="2400" dirty="0" smtClean="0">
                <a:solidFill>
                  <a:srgbClr val="000000"/>
                </a:solidFill>
              </a:rPr>
              <a:t>2</a:t>
            </a:r>
            <a:r>
              <a:rPr lang="sk-SK" sz="2400" i="1" baseline="30000" dirty="0" smtClean="0">
                <a:solidFill>
                  <a:srgbClr val="000000"/>
                </a:solidFill>
              </a:rPr>
              <a:t>x</a:t>
            </a:r>
          </a:p>
          <a:p>
            <a:pPr algn="l">
              <a:spcBef>
                <a:spcPct val="50000"/>
              </a:spcBef>
            </a:pP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</a:t>
            </a:r>
            <a:r>
              <a:rPr lang="sk-SK" sz="2400" dirty="0" smtClean="0">
                <a:solidFill>
                  <a:srgbClr val="000000"/>
                </a:solidFill>
              </a:rPr>
              <a:t>3</a:t>
            </a:r>
            <a:r>
              <a:rPr lang="sk-SK" sz="2400" i="1" baseline="30000" dirty="0" smtClean="0">
                <a:solidFill>
                  <a:srgbClr val="000000"/>
                </a:solidFill>
              </a:rPr>
              <a:t>x</a:t>
            </a:r>
          </a:p>
          <a:p>
            <a:pPr algn="l">
              <a:spcBef>
                <a:spcPct val="50000"/>
              </a:spcBef>
            </a:pP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</a:t>
            </a:r>
            <a:r>
              <a:rPr lang="sk-SK" sz="2400" dirty="0" smtClean="0">
                <a:solidFill>
                  <a:srgbClr val="000000"/>
                </a:solidFill>
              </a:rPr>
              <a:t>4</a:t>
            </a:r>
            <a:r>
              <a:rPr lang="sk-SK" sz="2400" i="1" baseline="30000" dirty="0" smtClean="0">
                <a:solidFill>
                  <a:srgbClr val="000000"/>
                </a:solidFill>
              </a:rPr>
              <a:t>x</a:t>
            </a:r>
            <a:endParaRPr lang="sk-SK" sz="2400" i="1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85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700808"/>
            <a:ext cx="819150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Batang" pitchFamily="18" charset="-127"/>
                <a:ea typeface="Batang" pitchFamily="18" charset="-127"/>
                <a:cs typeface="Calibri" pitchFamily="34" charset="0"/>
              </a:rPr>
              <a:t>g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raf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exponenci</a:t>
            </a:r>
            <a:r>
              <a:rPr lang="sk-SK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álnej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funkcie pre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0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&lt; 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a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&lt; 1</a:t>
            </a:r>
            <a:endParaRPr lang="sk-SK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6804248" y="1700808"/>
            <a:ext cx="185305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sk-SK" sz="2400" dirty="0">
                <a:solidFill>
                  <a:srgbClr val="000000"/>
                </a:solidFill>
              </a:rPr>
              <a:t> </a:t>
            </a: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</a:t>
            </a:r>
            <a:r>
              <a:rPr lang="en-US" sz="2400" dirty="0" smtClean="0">
                <a:solidFill>
                  <a:srgbClr val="000000"/>
                </a:solidFill>
              </a:rPr>
              <a:t>(1</a:t>
            </a:r>
            <a:r>
              <a:rPr lang="sk-SK" sz="2400" dirty="0" smtClean="0">
                <a:solidFill>
                  <a:srgbClr val="000000"/>
                </a:solidFill>
              </a:rPr>
              <a:t>/2</a:t>
            </a:r>
            <a:r>
              <a:rPr lang="en-US" sz="2400" dirty="0" smtClean="0">
                <a:solidFill>
                  <a:srgbClr val="000000"/>
                </a:solidFill>
              </a:rPr>
              <a:t>)</a:t>
            </a:r>
            <a:r>
              <a:rPr lang="sk-SK" sz="2400" i="1" baseline="30000" dirty="0" smtClean="0">
                <a:solidFill>
                  <a:srgbClr val="000000"/>
                </a:solidFill>
              </a:rPr>
              <a:t>x</a:t>
            </a:r>
            <a:endParaRPr lang="sk-SK" sz="2400" i="1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352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700808"/>
            <a:ext cx="819150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Batang" pitchFamily="18" charset="-127"/>
                <a:ea typeface="Batang" pitchFamily="18" charset="-127"/>
                <a:cs typeface="Calibri" pitchFamily="34" charset="0"/>
              </a:rPr>
              <a:t>g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raf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exponenci</a:t>
            </a:r>
            <a:r>
              <a:rPr lang="sk-SK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álnej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funkcie pre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0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&lt; 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a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&lt; 1</a:t>
            </a:r>
            <a:endParaRPr lang="sk-SK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6804248" y="1700808"/>
            <a:ext cx="185305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sk-SK" sz="2400" dirty="0">
                <a:solidFill>
                  <a:srgbClr val="000000"/>
                </a:solidFill>
              </a:rPr>
              <a:t> </a:t>
            </a: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</a:t>
            </a:r>
            <a:r>
              <a:rPr lang="en-US" sz="2400" dirty="0">
                <a:solidFill>
                  <a:srgbClr val="000000"/>
                </a:solidFill>
              </a:rPr>
              <a:t>(1</a:t>
            </a:r>
            <a:r>
              <a:rPr lang="sk-SK" sz="2400" dirty="0">
                <a:solidFill>
                  <a:srgbClr val="000000"/>
                </a:solidFill>
              </a:rPr>
              <a:t>/2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  <a:r>
              <a:rPr lang="sk-SK" sz="2400" i="1" baseline="30000" dirty="0">
                <a:solidFill>
                  <a:srgbClr val="000000"/>
                </a:solidFill>
              </a:rPr>
              <a:t>x</a:t>
            </a:r>
          </a:p>
          <a:p>
            <a:pPr algn="l">
              <a:spcBef>
                <a:spcPct val="50000"/>
              </a:spcBef>
            </a:pP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(</a:t>
            </a:r>
            <a:r>
              <a:rPr lang="sk-SK" sz="2400" dirty="0" smtClean="0">
                <a:solidFill>
                  <a:srgbClr val="000000"/>
                </a:solidFill>
              </a:rPr>
              <a:t>1/3)</a:t>
            </a:r>
            <a:r>
              <a:rPr lang="sk-SK" sz="2400" i="1" baseline="30000" dirty="0" smtClean="0">
                <a:solidFill>
                  <a:srgbClr val="000000"/>
                </a:solidFill>
              </a:rPr>
              <a:t>x</a:t>
            </a:r>
            <a:endParaRPr lang="sk-SK" sz="2400" i="1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16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1770087"/>
            <a:ext cx="8191500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Batang" pitchFamily="18" charset="-127"/>
                <a:ea typeface="Batang" pitchFamily="18" charset="-127"/>
                <a:cs typeface="Calibri" pitchFamily="34" charset="0"/>
              </a:rPr>
              <a:t>g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raf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exponenci</a:t>
            </a:r>
            <a:r>
              <a:rPr lang="sk-SK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álnej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funkcie pre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0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&lt; 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a 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&lt; 1</a:t>
            </a:r>
            <a:endParaRPr lang="sk-SK" dirty="0"/>
          </a:p>
        </p:txBody>
      </p:sp>
      <p:sp>
        <p:nvSpPr>
          <p:cNvPr id="10" name="Text Box 4"/>
          <p:cNvSpPr txBox="1">
            <a:spLocks noChangeArrowheads="1"/>
          </p:cNvSpPr>
          <p:nvPr/>
        </p:nvSpPr>
        <p:spPr bwMode="auto">
          <a:xfrm>
            <a:off x="6804248" y="1700808"/>
            <a:ext cx="1853054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sk-SK" sz="2400" dirty="0">
                <a:solidFill>
                  <a:srgbClr val="000000"/>
                </a:solidFill>
              </a:rPr>
              <a:t> </a:t>
            </a: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</a:t>
            </a:r>
            <a:r>
              <a:rPr lang="en-US" sz="2400" dirty="0">
                <a:solidFill>
                  <a:srgbClr val="000000"/>
                </a:solidFill>
              </a:rPr>
              <a:t>(1</a:t>
            </a:r>
            <a:r>
              <a:rPr lang="sk-SK" sz="2400" dirty="0">
                <a:solidFill>
                  <a:srgbClr val="000000"/>
                </a:solidFill>
              </a:rPr>
              <a:t>/2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  <a:r>
              <a:rPr lang="sk-SK" sz="2400" i="1" baseline="30000" dirty="0">
                <a:solidFill>
                  <a:srgbClr val="000000"/>
                </a:solidFill>
              </a:rPr>
              <a:t>x</a:t>
            </a:r>
          </a:p>
          <a:p>
            <a:pPr algn="l">
              <a:spcBef>
                <a:spcPct val="50000"/>
              </a:spcBef>
            </a:pP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(</a:t>
            </a:r>
            <a:r>
              <a:rPr lang="sk-SK" sz="2400" dirty="0" smtClean="0">
                <a:solidFill>
                  <a:srgbClr val="000000"/>
                </a:solidFill>
              </a:rPr>
              <a:t>1/3)</a:t>
            </a:r>
            <a:r>
              <a:rPr lang="sk-SK" sz="2400" i="1" baseline="30000" dirty="0" smtClean="0">
                <a:solidFill>
                  <a:srgbClr val="000000"/>
                </a:solidFill>
              </a:rPr>
              <a:t>x</a:t>
            </a:r>
          </a:p>
          <a:p>
            <a:pPr algn="l">
              <a:spcBef>
                <a:spcPct val="50000"/>
              </a:spcBef>
            </a:pPr>
            <a:r>
              <a:rPr lang="sk-SK" sz="2400" i="1" dirty="0">
                <a:solidFill>
                  <a:srgbClr val="000000"/>
                </a:solidFill>
              </a:rPr>
              <a:t>f</a:t>
            </a:r>
            <a:r>
              <a:rPr lang="sk-SK" sz="2400" dirty="0">
                <a:solidFill>
                  <a:srgbClr val="000000"/>
                </a:solidFill>
              </a:rPr>
              <a:t>: </a:t>
            </a:r>
            <a:r>
              <a:rPr lang="sk-SK" sz="2400" i="1" dirty="0">
                <a:solidFill>
                  <a:srgbClr val="000000"/>
                </a:solidFill>
              </a:rPr>
              <a:t>y</a:t>
            </a:r>
            <a:r>
              <a:rPr lang="sk-SK" sz="2400" dirty="0">
                <a:solidFill>
                  <a:srgbClr val="000000"/>
                </a:solidFill>
              </a:rPr>
              <a:t> = (</a:t>
            </a:r>
            <a:r>
              <a:rPr lang="sk-SK" sz="2400" dirty="0" smtClean="0">
                <a:solidFill>
                  <a:srgbClr val="000000"/>
                </a:solidFill>
              </a:rPr>
              <a:t>1/4)</a:t>
            </a:r>
            <a:r>
              <a:rPr lang="sk-SK" sz="2400" i="1" baseline="30000" dirty="0" smtClean="0">
                <a:solidFill>
                  <a:srgbClr val="000000"/>
                </a:solidFill>
              </a:rPr>
              <a:t>x</a:t>
            </a:r>
            <a:endParaRPr lang="sk-SK" sz="2400" i="1" baseline="30000" dirty="0">
              <a:solidFill>
                <a:srgbClr val="000000"/>
              </a:solidFill>
            </a:endParaRPr>
          </a:p>
          <a:p>
            <a:pPr algn="l">
              <a:spcBef>
                <a:spcPct val="50000"/>
              </a:spcBef>
            </a:pPr>
            <a:endParaRPr lang="sk-SK" sz="2400" i="1" baseline="30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297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vlastnosti</a:t>
            </a:r>
            <a:r>
              <a:rPr lang="en-US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exponenci</a:t>
            </a:r>
            <a:r>
              <a:rPr lang="sk-SK" dirty="0" err="1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álnej</a:t>
            </a:r>
            <a:r>
              <a:rPr lang="sk-SK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funkcie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pre </a:t>
            </a:r>
            <a:r>
              <a:rPr lang="en-US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0</a:t>
            </a:r>
            <a:r>
              <a:rPr lang="sk-SK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en-US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&lt; </a:t>
            </a:r>
            <a:r>
              <a:rPr lang="sk-SK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a </a:t>
            </a:r>
            <a:r>
              <a:rPr lang="en-US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&lt; 1</a:t>
            </a:r>
            <a:endParaRPr lang="sk-SK" sz="3600" dirty="0" smtClean="0">
              <a:latin typeface="Batang" pitchFamily="18" charset="-127"/>
              <a:ea typeface="Batang" pitchFamily="18" charset="-127"/>
              <a:cs typeface="Calibri" pitchFamily="34" charset="0"/>
            </a:endParaRPr>
          </a:p>
          <a:p>
            <a:pPr eaLnBrk="1" hangingPunct="1"/>
            <a:r>
              <a:rPr lang="sk-SK" i="1" dirty="0" smtClean="0">
                <a:latin typeface="Calibri" pitchFamily="34" charset="0"/>
                <a:cs typeface="Calibri" pitchFamily="34" charset="0"/>
              </a:rPr>
              <a:t>D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sk-SK" i="1" dirty="0" smtClean="0">
                <a:latin typeface="Calibri" pitchFamily="34" charset="0"/>
                <a:cs typeface="Calibri" pitchFamily="34" charset="0"/>
              </a:rPr>
              <a:t>f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) = </a:t>
            </a:r>
            <a:r>
              <a:rPr lang="sk-SK" i="1" dirty="0" smtClean="0">
                <a:latin typeface="Calibri" pitchFamily="34" charset="0"/>
                <a:cs typeface="Calibri" pitchFamily="34" charset="0"/>
              </a:rPr>
              <a:t>R</a:t>
            </a:r>
            <a:endParaRPr lang="cs-CZ" i="1" dirty="0" smtClean="0">
              <a:latin typeface="Calibri" pitchFamily="34" charset="0"/>
              <a:cs typeface="Calibri" pitchFamily="34" charset="0"/>
            </a:endParaRPr>
          </a:p>
          <a:p>
            <a:pPr eaLnBrk="1" hangingPunct="1"/>
            <a:r>
              <a:rPr lang="sk-SK" i="1" dirty="0" smtClean="0">
                <a:latin typeface="Calibri" pitchFamily="34" charset="0"/>
                <a:cs typeface="Calibri" pitchFamily="34" charset="0"/>
              </a:rPr>
              <a:t>H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sk-SK" i="1" dirty="0" smtClean="0">
                <a:latin typeface="Calibri" pitchFamily="34" charset="0"/>
                <a:cs typeface="Calibri" pitchFamily="34" charset="0"/>
              </a:rPr>
              <a:t>f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) = </a:t>
            </a:r>
          </a:p>
          <a:p>
            <a:pPr eaLnBrk="1" hangingPunct="1"/>
            <a:r>
              <a:rPr lang="sk-SK" dirty="0" smtClean="0">
                <a:latin typeface="Calibri" pitchFamily="34" charset="0"/>
                <a:cs typeface="Calibri" pitchFamily="34" charset="0"/>
              </a:rPr>
              <a:t>klesajúca </a:t>
            </a: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eaLnBrk="1" hangingPunct="1"/>
            <a:r>
              <a:rPr lang="sk-SK" dirty="0">
                <a:latin typeface="Calibri" pitchFamily="34" charset="0"/>
                <a:cs typeface="Calibri" pitchFamily="34" charset="0"/>
              </a:rPr>
              <a:t>a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ni párna ani nepárna</a:t>
            </a:r>
          </a:p>
          <a:p>
            <a:pPr eaLnBrk="1" hangingPunct="1"/>
            <a:r>
              <a:rPr lang="sk-SK" dirty="0" smtClean="0">
                <a:latin typeface="Calibri" pitchFamily="34" charset="0"/>
                <a:cs typeface="Calibri" pitchFamily="34" charset="0"/>
              </a:rPr>
              <a:t>ohraničené zdola, </a:t>
            </a:r>
            <a:r>
              <a:rPr lang="sk-SK" i="1" dirty="0" smtClean="0">
                <a:latin typeface="Calibri" pitchFamily="34" charset="0"/>
                <a:cs typeface="Calibri" pitchFamily="34" charset="0"/>
              </a:rPr>
              <a:t>d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 = 0</a:t>
            </a:r>
          </a:p>
          <a:p>
            <a:pPr eaLnBrk="1" hangingPunct="1"/>
            <a:r>
              <a:rPr lang="sk-SK" dirty="0" smtClean="0">
                <a:latin typeface="Calibri" pitchFamily="34" charset="0"/>
                <a:cs typeface="Calibri" pitchFamily="34" charset="0"/>
              </a:rPr>
              <a:t>nemá maximum ani minimum</a:t>
            </a:r>
          </a:p>
          <a:p>
            <a:pPr eaLnBrk="1" hangingPunct="1"/>
            <a:r>
              <a:rPr lang="sk-SK" dirty="0" smtClean="0">
                <a:latin typeface="Calibri" pitchFamily="34" charset="0"/>
                <a:cs typeface="Calibri" pitchFamily="34" charset="0"/>
              </a:rPr>
              <a:t>je prostá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sk-SK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pre</a:t>
            </a:r>
            <a:r>
              <a:rPr lang="en-US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 </a:t>
            </a:r>
            <a:r>
              <a:rPr lang="sk-SK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a </a:t>
            </a:r>
            <a:r>
              <a:rPr lang="en-US" sz="3600" dirty="0" smtClean="0">
                <a:latin typeface="Batang" pitchFamily="18" charset="-127"/>
                <a:ea typeface="Batang" pitchFamily="18" charset="-127"/>
                <a:cs typeface="Calibri" pitchFamily="34" charset="0"/>
              </a:rPr>
              <a:t>&gt; 1</a:t>
            </a:r>
            <a:endParaRPr lang="sk-SK" sz="3600" dirty="0" smtClean="0">
              <a:latin typeface="Batang" pitchFamily="18" charset="-127"/>
              <a:ea typeface="Batang" pitchFamily="18" charset="-127"/>
              <a:cs typeface="Calibri" pitchFamily="34" charset="0"/>
            </a:endParaRPr>
          </a:p>
          <a:p>
            <a:pPr eaLnBrk="1" hangingPunct="1"/>
            <a:r>
              <a:rPr lang="sk-SK" i="1" dirty="0" smtClean="0">
                <a:latin typeface="Calibri" pitchFamily="34" charset="0"/>
                <a:cs typeface="Calibri" pitchFamily="34" charset="0"/>
              </a:rPr>
              <a:t>D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sk-SK" i="1" dirty="0" smtClean="0">
                <a:latin typeface="Calibri" pitchFamily="34" charset="0"/>
                <a:cs typeface="Calibri" pitchFamily="34" charset="0"/>
              </a:rPr>
              <a:t>f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) = </a:t>
            </a:r>
            <a:r>
              <a:rPr lang="sk-SK" i="1" dirty="0" smtClean="0">
                <a:latin typeface="Calibri" pitchFamily="34" charset="0"/>
                <a:cs typeface="Calibri" pitchFamily="34" charset="0"/>
              </a:rPr>
              <a:t>R</a:t>
            </a:r>
            <a:endParaRPr lang="cs-CZ" i="1" dirty="0" smtClean="0">
              <a:latin typeface="Calibri" pitchFamily="34" charset="0"/>
              <a:cs typeface="Calibri" pitchFamily="34" charset="0"/>
            </a:endParaRPr>
          </a:p>
          <a:p>
            <a:pPr eaLnBrk="1" hangingPunct="1"/>
            <a:r>
              <a:rPr lang="sk-SK" i="1" dirty="0" smtClean="0">
                <a:latin typeface="Calibri" pitchFamily="34" charset="0"/>
                <a:cs typeface="Calibri" pitchFamily="34" charset="0"/>
              </a:rPr>
              <a:t>H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(</a:t>
            </a:r>
            <a:r>
              <a:rPr lang="sk-SK" i="1" dirty="0" smtClean="0">
                <a:latin typeface="Calibri" pitchFamily="34" charset="0"/>
                <a:cs typeface="Calibri" pitchFamily="34" charset="0"/>
              </a:rPr>
              <a:t>f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) = </a:t>
            </a:r>
          </a:p>
          <a:p>
            <a:pPr eaLnBrk="1" hangingPunct="1"/>
            <a:r>
              <a:rPr lang="en-US" dirty="0" err="1" smtClean="0">
                <a:latin typeface="Calibri" pitchFamily="34" charset="0"/>
                <a:cs typeface="Calibri" pitchFamily="34" charset="0"/>
              </a:rPr>
              <a:t>rast</a:t>
            </a:r>
            <a:r>
              <a:rPr lang="sk-SK" dirty="0" err="1" smtClean="0">
                <a:latin typeface="Calibri" pitchFamily="34" charset="0"/>
                <a:cs typeface="Calibri" pitchFamily="34" charset="0"/>
              </a:rPr>
              <a:t>úca</a:t>
            </a: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eaLnBrk="1" hangingPunct="1"/>
            <a:r>
              <a:rPr lang="sk-SK" dirty="0" smtClean="0">
                <a:latin typeface="Calibri" pitchFamily="34" charset="0"/>
                <a:cs typeface="Calibri" pitchFamily="34" charset="0"/>
              </a:rPr>
              <a:t>ani párna ani nepárna</a:t>
            </a:r>
          </a:p>
          <a:p>
            <a:pPr eaLnBrk="1" hangingPunct="1"/>
            <a:r>
              <a:rPr lang="sk-SK" dirty="0" smtClean="0">
                <a:latin typeface="Calibri" pitchFamily="34" charset="0"/>
                <a:cs typeface="Calibri" pitchFamily="34" charset="0"/>
              </a:rPr>
              <a:t>ohraničené zdola, </a:t>
            </a:r>
            <a:r>
              <a:rPr lang="sk-SK" i="1" dirty="0" smtClean="0">
                <a:latin typeface="Calibri" pitchFamily="34" charset="0"/>
                <a:cs typeface="Calibri" pitchFamily="34" charset="0"/>
              </a:rPr>
              <a:t>d</a:t>
            </a:r>
            <a:r>
              <a:rPr lang="sk-SK" dirty="0" smtClean="0">
                <a:latin typeface="Calibri" pitchFamily="34" charset="0"/>
                <a:cs typeface="Calibri" pitchFamily="34" charset="0"/>
              </a:rPr>
              <a:t> = 0</a:t>
            </a:r>
          </a:p>
          <a:p>
            <a:pPr eaLnBrk="1" hangingPunct="1"/>
            <a:r>
              <a:rPr lang="sk-SK" dirty="0" smtClean="0">
                <a:latin typeface="Calibri" pitchFamily="34" charset="0"/>
                <a:cs typeface="Calibri" pitchFamily="34" charset="0"/>
              </a:rPr>
              <a:t>nemá maximum ani minimum</a:t>
            </a:r>
          </a:p>
          <a:p>
            <a:pPr eaLnBrk="1" hangingPunct="1"/>
            <a:r>
              <a:rPr lang="sk-SK" dirty="0" smtClean="0">
                <a:latin typeface="Calibri" pitchFamily="34" charset="0"/>
                <a:cs typeface="Calibri" pitchFamily="34" charset="0"/>
              </a:rPr>
              <a:t>je prostá</a:t>
            </a:r>
          </a:p>
          <a:p>
            <a:pPr marL="0" indent="0">
              <a:buNone/>
            </a:pPr>
            <a:endParaRPr lang="sk-SK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1027011"/>
              </p:ext>
            </p:extLst>
          </p:nvPr>
        </p:nvGraphicFramePr>
        <p:xfrm>
          <a:off x="1763688" y="2765872"/>
          <a:ext cx="85090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1" name="Equation" r:id="rId3" imgW="406048" imgH="253780" progId="Equation.DSMT4">
                  <p:embed/>
                </p:oleObj>
              </mc:Choice>
              <mc:Fallback>
                <p:oleObj name="Equation" r:id="rId3" imgW="406048" imgH="253780" progId="Equation.DSMT4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2765872"/>
                        <a:ext cx="850900" cy="5191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809153"/>
              </p:ext>
            </p:extLst>
          </p:nvPr>
        </p:nvGraphicFramePr>
        <p:xfrm>
          <a:off x="5940152" y="2765871"/>
          <a:ext cx="850900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2" name="Equation" r:id="rId5" imgW="406048" imgH="253780" progId="Equation.DSMT4">
                  <p:embed/>
                </p:oleObj>
              </mc:Choice>
              <mc:Fallback>
                <p:oleObj name="Equation" r:id="rId5" imgW="406048" imgH="253780" progId="Equation.DSMT4">
                  <p:embed/>
                  <p:pic>
                    <p:nvPicPr>
                      <p:cNvPr id="0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152" y="2765871"/>
                        <a:ext cx="850900" cy="519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19946675"/>
      </p:ext>
    </p:extLst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sk-SK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224</Words>
  <Application>Microsoft Office PowerPoint</Application>
  <PresentationFormat>Prezentácia na obrazovke (4:3)</PresentationFormat>
  <Paragraphs>42</Paragraphs>
  <Slides>9</Slides>
  <Notes>0</Notes>
  <HiddenSlides>0</HiddenSlides>
  <MMClips>0</MMClips>
  <ScaleCrop>false</ScaleCrop>
  <HeadingPairs>
    <vt:vector size="6" baseType="variant">
      <vt:variant>
        <vt:lpstr>Motív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snímok</vt:lpstr>
      </vt:variant>
      <vt:variant>
        <vt:i4>9</vt:i4>
      </vt:variant>
    </vt:vector>
  </HeadingPairs>
  <TitlesOfParts>
    <vt:vector size="11" baseType="lpstr">
      <vt:lpstr>Výchozí návrh</vt:lpstr>
      <vt:lpstr>Equation</vt:lpstr>
      <vt:lpstr>Prezentácia programu PowerPoint</vt:lpstr>
      <vt:lpstr>definícia</vt:lpstr>
      <vt:lpstr>graf exponenciálnej funkcie pre a &gt; 1</vt:lpstr>
      <vt:lpstr>graf exponenciálnej funkcie pre a &gt; 1</vt:lpstr>
      <vt:lpstr>graf exponenciálnej funkcie pre a &gt; 1</vt:lpstr>
      <vt:lpstr>graf exponenciálnej funkcie pre 0 &lt; a &lt; 1</vt:lpstr>
      <vt:lpstr>graf exponenciálnej funkcie pre 0 &lt; a &lt; 1</vt:lpstr>
      <vt:lpstr>graf exponenciálnej funkcie pre 0 &lt; a &lt; 1</vt:lpstr>
      <vt:lpstr>vlastnosti exponenciálnej funkcie</vt:lpstr>
    </vt:vector>
  </TitlesOfParts>
  <Company>Moja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Exponenciálna funkcia</dc:title>
  <dc:creator>Jozef Vozár</dc:creator>
  <cp:lastModifiedBy>zuzana</cp:lastModifiedBy>
  <cp:revision>11</cp:revision>
  <dcterms:created xsi:type="dcterms:W3CDTF">2007-03-01T12:44:51Z</dcterms:created>
  <dcterms:modified xsi:type="dcterms:W3CDTF">2013-01-28T15:21:17Z</dcterms:modified>
</cp:coreProperties>
</file>